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9" r:id="rId6"/>
    <p:sldId id="263" r:id="rId7"/>
    <p:sldId id="270" r:id="rId8"/>
    <p:sldId id="262" r:id="rId9"/>
    <p:sldId id="272" r:id="rId10"/>
    <p:sldId id="261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1C74"/>
    <a:srgbClr val="FF0000"/>
    <a:srgbClr val="003399"/>
    <a:srgbClr val="000000"/>
    <a:srgbClr val="000099"/>
    <a:srgbClr val="045C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63" autoAdjust="0"/>
    <p:restoredTop sz="94514" autoAdjust="0"/>
  </p:normalViewPr>
  <p:slideViewPr>
    <p:cSldViewPr>
      <p:cViewPr>
        <p:scale>
          <a:sx n="75" d="100"/>
          <a:sy n="75" d="100"/>
        </p:scale>
        <p:origin x="-130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1928792" y="265092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портфолио</a:t>
            </a: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849688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50825" y="1700213"/>
            <a:ext cx="853281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45C04"/>
                </a:solidFill>
                <a:latin typeface="Monotype Corsiva" pitchFamily="66" charset="0"/>
              </a:rPr>
              <a:t>Начевой</a:t>
            </a:r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 </a:t>
            </a:r>
            <a:r>
              <a:rPr lang="ru-RU" sz="4400" b="1" dirty="0" err="1" smtClean="0">
                <a:solidFill>
                  <a:srgbClr val="045C04"/>
                </a:solidFill>
                <a:latin typeface="Monotype Corsiva" pitchFamily="66" charset="0"/>
              </a:rPr>
              <a:t>Сафият</a:t>
            </a:r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 </a:t>
            </a:r>
            <a:r>
              <a:rPr lang="ru-RU" sz="4400" b="1" dirty="0" err="1" smtClean="0">
                <a:solidFill>
                  <a:srgbClr val="045C04"/>
                </a:solidFill>
                <a:latin typeface="Monotype Corsiva" pitchFamily="66" charset="0"/>
              </a:rPr>
              <a:t>Ахмедовны</a:t>
            </a:r>
            <a:endParaRPr lang="ru-RU" sz="4400" b="1" dirty="0" smtClean="0">
              <a:solidFill>
                <a:srgbClr val="045C04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Воспитателя первой квалификационной категории </a:t>
            </a:r>
          </a:p>
          <a:p>
            <a:pPr algn="ctr"/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             МБДОУ №1 «Насып»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60" name="Прямоугольник 4"/>
          <p:cNvSpPr>
            <a:spLocks noChangeArrowheads="1"/>
          </p:cNvSpPr>
          <p:nvPr/>
        </p:nvSpPr>
        <p:spPr bwMode="auto">
          <a:xfrm>
            <a:off x="1285875" y="714375"/>
            <a:ext cx="657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476375" y="2205038"/>
          <a:ext cx="5688013" cy="2659062"/>
        </p:xfrm>
        <a:graphic>
          <a:graphicData uri="http://schemas.openxmlformats.org/presentationml/2006/ole">
            <p:oleObj spid="_x0000_s23557" name="Диаграмма" r:id="rId4" imgW="6095951" imgH="4067100" progId="MSGraph.Chart.8">
              <p:embed followColorScheme="full"/>
            </p:oleObj>
          </a:graphicData>
        </a:graphic>
      </p:graphicFrame>
      <p:sp>
        <p:nvSpPr>
          <p:cNvPr id="23561" name="Прямоугольник 5"/>
          <p:cNvSpPr>
            <a:spLocks noChangeArrowheads="1"/>
          </p:cNvSpPr>
          <p:nvPr/>
        </p:nvSpPr>
        <p:spPr bwMode="auto">
          <a:xfrm>
            <a:off x="971550" y="476250"/>
            <a:ext cx="7273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Monotype Corsiva" pitchFamily="66" charset="0"/>
              </a:rPr>
              <a:t>Результаты освоения воспитанниками образовательной программы</a:t>
            </a:r>
          </a:p>
        </p:txBody>
      </p:sp>
      <p:sp>
        <p:nvSpPr>
          <p:cNvPr id="23562" name="Прямоугольник 5"/>
          <p:cNvSpPr>
            <a:spLocks noChangeArrowheads="1"/>
          </p:cNvSpPr>
          <p:nvPr/>
        </p:nvSpPr>
        <p:spPr bwMode="auto">
          <a:xfrm>
            <a:off x="1403350" y="4941888"/>
            <a:ext cx="6408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Вывод: </a:t>
            </a:r>
            <a:r>
              <a:rPr lang="ru-RU" dirty="0"/>
              <a:t>в результате, успешность освоения воспитанниками образовательной программы за период </a:t>
            </a:r>
          </a:p>
          <a:p>
            <a:r>
              <a:rPr lang="ru-RU" dirty="0"/>
              <a:t>с </a:t>
            </a:r>
            <a:r>
              <a:rPr lang="ru-RU" dirty="0" smtClean="0"/>
              <a:t>2015 по2016 </a:t>
            </a:r>
            <a:r>
              <a:rPr lang="ru-RU" dirty="0"/>
              <a:t>годы  составляет: 52% детей с высоким уровнем развития, 48% со средним уровнем.</a:t>
            </a:r>
          </a:p>
        </p:txBody>
      </p:sp>
      <p:sp>
        <p:nvSpPr>
          <p:cNvPr id="23563" name="Прямоугольник 5"/>
          <p:cNvSpPr>
            <a:spLocks noChangeArrowheads="1"/>
          </p:cNvSpPr>
          <p:nvPr/>
        </p:nvSpPr>
        <p:spPr bwMode="auto">
          <a:xfrm>
            <a:off x="1258888" y="1341438"/>
            <a:ext cx="6553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/>
              <a:t>За </a:t>
            </a:r>
            <a:r>
              <a:rPr lang="ru-RU" sz="1600" dirty="0" err="1"/>
              <a:t>межаттестационный</a:t>
            </a:r>
            <a:r>
              <a:rPr lang="ru-RU" sz="1600" dirty="0"/>
              <a:t> период работала по программе </a:t>
            </a:r>
            <a:r>
              <a:rPr lang="ru-RU" sz="1600" dirty="0" smtClean="0"/>
              <a:t>«От рождения до школы» </a:t>
            </a:r>
            <a:endParaRPr lang="ru-RU" sz="1600" dirty="0"/>
          </a:p>
          <a:p>
            <a:pPr algn="ctr"/>
            <a:r>
              <a:rPr lang="ru-RU" sz="1600" dirty="0"/>
              <a:t>под </a:t>
            </a:r>
            <a:r>
              <a:rPr lang="ru-RU" sz="1600" dirty="0" smtClean="0"/>
              <a:t>ред.Н.Е. </a:t>
            </a:r>
            <a:r>
              <a:rPr lang="ru-RU" sz="1600" dirty="0" err="1" smtClean="0"/>
              <a:t>Вераксы</a:t>
            </a:r>
            <a:r>
              <a:rPr lang="ru-RU" sz="1600" dirty="0" smtClean="0"/>
              <a:t>, </a:t>
            </a:r>
            <a:r>
              <a:rPr lang="ru-RU" sz="1600" dirty="0"/>
              <a:t>М.А. </a:t>
            </a:r>
            <a:r>
              <a:rPr lang="ru-RU" sz="1600" dirty="0" smtClean="0"/>
              <a:t>Васильевой, </a:t>
            </a:r>
            <a:r>
              <a:rPr lang="ru-RU" sz="1600" dirty="0"/>
              <a:t>Т.С. Комаровой.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0" y="476250"/>
            <a:ext cx="626427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</a:rPr>
              <a:t>Отзыв о работе воспитателя</a:t>
            </a:r>
          </a:p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 err="1" smtClean="0"/>
              <a:t>Сафият</a:t>
            </a:r>
            <a:r>
              <a:rPr lang="ru-RU" sz="2000" dirty="0" smtClean="0"/>
              <a:t> </a:t>
            </a:r>
            <a:r>
              <a:rPr lang="ru-RU" sz="2000" dirty="0" err="1" smtClean="0"/>
              <a:t>Ахмедовна</a:t>
            </a:r>
            <a:r>
              <a:rPr lang="ru-RU" sz="2000" dirty="0"/>
              <a:t> работает с детьми старшей группы. Она - творчески работающий, хорошо знающий психологию детей дошкольного возраста воспитатель. В ней сочетается огромное трудолюбие, любовь к своей профессии, детям, стремление к творчеству. Она умело использует свой богатый опыт и знания в работе с детьми.</a:t>
            </a:r>
          </a:p>
          <a:p>
            <a:pPr algn="ctr"/>
            <a:r>
              <a:rPr lang="ru-RU" sz="2000" dirty="0"/>
              <a:t>    желаю </a:t>
            </a:r>
            <a:r>
              <a:rPr lang="ru-RU" sz="2000" dirty="0" err="1" smtClean="0"/>
              <a:t>Сфият</a:t>
            </a:r>
            <a:r>
              <a:rPr lang="ru-RU" sz="2000" dirty="0" smtClean="0"/>
              <a:t> </a:t>
            </a:r>
            <a:r>
              <a:rPr lang="ru-RU" sz="2000" dirty="0" err="1" smtClean="0"/>
              <a:t>Ахмедовне</a:t>
            </a:r>
            <a:r>
              <a:rPr lang="ru-RU" sz="2000" dirty="0" smtClean="0"/>
              <a:t> дальнейшего </a:t>
            </a:r>
            <a:r>
              <a:rPr lang="ru-RU" sz="2000" dirty="0"/>
              <a:t>профессионального и творческого роста, оптимизма, благополучия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Коллеги МБДОУ №1 «Насып»</a:t>
            </a:r>
            <a:endParaRPr lang="ru-RU" sz="2000" dirty="0"/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52"/>
            <a:ext cx="9144000" cy="6858000"/>
          </a:xfrm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8" name="Рисунок 7" descr="C:\Users\СвязнойЗ\AppData\Local\Microsoft\Windows\INetCache\Content.Word\IMG_20170222_140216.jpg"/>
          <p:cNvPicPr/>
          <p:nvPr/>
        </p:nvPicPr>
        <p:blipFill>
          <a:blip r:embed="rId3" cstate="print"/>
          <a:srcRect l="2740" t="3810" r="7534" b="3810"/>
          <a:stretch>
            <a:fillRect/>
          </a:stretch>
        </p:blipFill>
        <p:spPr bwMode="auto">
          <a:xfrm rot="20928859">
            <a:off x="661909" y="394902"/>
            <a:ext cx="2190765" cy="335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СвязнойЗ\AppData\Local\Microsoft\Windows\INetCache\Content.Word\IMG_20170222_140257.jpg"/>
          <p:cNvPicPr/>
          <p:nvPr/>
        </p:nvPicPr>
        <p:blipFill>
          <a:blip r:embed="rId4" cstate="print"/>
          <a:srcRect l="16495" t="5556" r="2062" b="6222"/>
          <a:stretch>
            <a:fillRect/>
          </a:stretch>
        </p:blipFill>
        <p:spPr bwMode="auto">
          <a:xfrm rot="20641254">
            <a:off x="716035" y="3162774"/>
            <a:ext cx="2286015" cy="3447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СвязнойЗ\AppData\Local\Microsoft\Windows\INetCache\Content.Word\IMG_20170222_140237.jpg"/>
          <p:cNvPicPr/>
          <p:nvPr/>
        </p:nvPicPr>
        <p:blipFill>
          <a:blip r:embed="rId5" cstate="print"/>
          <a:srcRect l="2456" t="5226" r="6667"/>
          <a:stretch>
            <a:fillRect/>
          </a:stretch>
        </p:blipFill>
        <p:spPr bwMode="auto">
          <a:xfrm>
            <a:off x="3571868" y="2643182"/>
            <a:ext cx="2381267" cy="3447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СвязнойЗ\AppData\Local\Microsoft\Windows\INetCache\Content.Word\IMG_20170222_140247.jpg"/>
          <p:cNvPicPr/>
          <p:nvPr/>
        </p:nvPicPr>
        <p:blipFill>
          <a:blip r:embed="rId6" cstate="print"/>
          <a:srcRect l="7509" r="3754" b="3721"/>
          <a:stretch>
            <a:fillRect/>
          </a:stretch>
        </p:blipFill>
        <p:spPr bwMode="auto">
          <a:xfrm rot="615422">
            <a:off x="6512829" y="682259"/>
            <a:ext cx="2349500" cy="337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СвязнойЗ\AppData\Local\Microsoft\Windows\INetCache\Content.Word\IMG_20170222_140310.jpg"/>
          <p:cNvPicPr/>
          <p:nvPr/>
        </p:nvPicPr>
        <p:blipFill>
          <a:blip r:embed="rId7" cstate="print"/>
          <a:srcRect l="5333" t="4416" r="8267" b="2597"/>
          <a:stretch>
            <a:fillRect/>
          </a:stretch>
        </p:blipFill>
        <p:spPr bwMode="auto">
          <a:xfrm rot="662394">
            <a:off x="6302123" y="3289697"/>
            <a:ext cx="2349500" cy="337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928926" y="1000108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Мои награды</a:t>
            </a:r>
          </a:p>
          <a:p>
            <a:pPr algn="ctr"/>
            <a:endParaRPr lang="ru-RU" sz="40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9" name="Рисунок 8" descr="C:\Users\СвязнойЗ\AppData\Local\Microsoft\Windows\INetCache\Content.Word\IMG_20170222_140344.jpg"/>
          <p:cNvPicPr/>
          <p:nvPr/>
        </p:nvPicPr>
        <p:blipFill>
          <a:blip r:embed="rId3" cstate="print"/>
          <a:srcRect l="12167"/>
          <a:stretch>
            <a:fillRect/>
          </a:stretch>
        </p:blipFill>
        <p:spPr bwMode="auto">
          <a:xfrm rot="21117011">
            <a:off x="806245" y="952247"/>
            <a:ext cx="2626241" cy="3537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СвязнойЗ\AppData\Local\Microsoft\Windows\INetCache\Content.Word\IMG_20170222_140320.jpg"/>
          <p:cNvPicPr/>
          <p:nvPr/>
        </p:nvPicPr>
        <p:blipFill>
          <a:blip r:embed="rId4" cstate="print"/>
          <a:srcRect l="5102" t="4116" r="5442" b="3874"/>
          <a:stretch>
            <a:fillRect/>
          </a:stretch>
        </p:blipFill>
        <p:spPr bwMode="auto">
          <a:xfrm>
            <a:off x="3071802" y="2214554"/>
            <a:ext cx="2667019" cy="371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СвязнойЗ\AppData\Local\Microsoft\Windows\INetCache\Content.Word\IMG_20170222_140333.jpg"/>
          <p:cNvPicPr/>
          <p:nvPr/>
        </p:nvPicPr>
        <p:blipFill>
          <a:blip r:embed="rId5" cstate="print"/>
          <a:srcRect l="9974" t="3506" r="4348" b="2214"/>
          <a:stretch>
            <a:fillRect/>
          </a:stretch>
        </p:blipFill>
        <p:spPr bwMode="auto">
          <a:xfrm rot="776303">
            <a:off x="5389062" y="881743"/>
            <a:ext cx="2559628" cy="375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38" y="785813"/>
            <a:ext cx="542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990000"/>
                </a:solidFill>
                <a:latin typeface="Monotype Corsiva" pitchFamily="66" charset="0"/>
              </a:rPr>
              <a:t>Общие сведения</a:t>
            </a:r>
            <a:endParaRPr lang="ru-RU" sz="36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356100" y="1916113"/>
            <a:ext cx="39592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Начева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Сафият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Ахмедовна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u="sng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i="1" u="sng" dirty="0">
                <a:solidFill>
                  <a:srgbClr val="001C74"/>
                </a:solidFill>
                <a:latin typeface="Monotype Corsiva" pitchFamily="66" charset="0"/>
              </a:rPr>
              <a:t>Образование</a:t>
            </a:r>
            <a:r>
              <a:rPr lang="ru-RU" sz="2400" b="1" dirty="0">
                <a:solidFill>
                  <a:srgbClr val="001C74"/>
                </a:solidFill>
                <a:latin typeface="Monotype Corsiva" pitchFamily="66" charset="0"/>
              </a:rPr>
              <a:t> – высшее</a:t>
            </a:r>
          </a:p>
          <a:p>
            <a:r>
              <a:rPr lang="ru-RU" sz="2400" b="1" i="1" u="sng" dirty="0">
                <a:solidFill>
                  <a:srgbClr val="001C74"/>
                </a:solidFill>
                <a:latin typeface="Monotype Corsiva" pitchFamily="66" charset="0"/>
              </a:rPr>
              <a:t>Специальность</a:t>
            </a:r>
            <a:r>
              <a:rPr lang="ru-RU" sz="2400" b="1" dirty="0">
                <a:solidFill>
                  <a:srgbClr val="001C74"/>
                </a:solidFill>
                <a:latin typeface="Monotype Corsiva" pitchFamily="66" charset="0"/>
              </a:rPr>
              <a:t> – «Дошкольная педагогика </a:t>
            </a:r>
          </a:p>
          <a:p>
            <a:r>
              <a:rPr lang="ru-RU" sz="2400" b="1" dirty="0">
                <a:solidFill>
                  <a:srgbClr val="001C74"/>
                </a:solidFill>
                <a:latin typeface="Monotype Corsiva" pitchFamily="66" charset="0"/>
              </a:rPr>
              <a:t>и </a:t>
            </a:r>
            <a:r>
              <a:rPr lang="ru-RU" sz="2400" b="1" dirty="0" smtClean="0">
                <a:solidFill>
                  <a:srgbClr val="001C74"/>
                </a:solidFill>
                <a:latin typeface="Monotype Corsiva" pitchFamily="66" charset="0"/>
              </a:rPr>
              <a:t>психология, методист» -2002 </a:t>
            </a:r>
            <a:endParaRPr lang="ru-RU" sz="2400" b="1" dirty="0">
              <a:solidFill>
                <a:srgbClr val="001C74"/>
              </a:solidFill>
              <a:latin typeface="Monotype Corsiva" pitchFamily="66" charset="0"/>
            </a:endParaRPr>
          </a:p>
          <a:p>
            <a:r>
              <a:rPr lang="ru-RU" sz="2400" b="1" i="1" u="sng" dirty="0">
                <a:solidFill>
                  <a:srgbClr val="001C74"/>
                </a:solidFill>
                <a:latin typeface="Monotype Corsiva" pitchFamily="66" charset="0"/>
              </a:rPr>
              <a:t>Окончила</a:t>
            </a:r>
            <a:r>
              <a:rPr lang="ru-RU" sz="2400" b="1" i="1" dirty="0">
                <a:solidFill>
                  <a:srgbClr val="001C74"/>
                </a:solidFill>
                <a:latin typeface="Monotype Corsiva" pitchFamily="66" charset="0"/>
              </a:rPr>
              <a:t> - </a:t>
            </a:r>
            <a:r>
              <a:rPr lang="ru-RU" sz="2400" b="1" dirty="0">
                <a:solidFill>
                  <a:srgbClr val="001C74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1C74"/>
                </a:solidFill>
                <a:latin typeface="Monotype Corsiva" pitchFamily="66" charset="0"/>
              </a:rPr>
              <a:t>АГУ. </a:t>
            </a:r>
          </a:p>
          <a:p>
            <a:r>
              <a:rPr lang="ru-RU" sz="2400" b="1" dirty="0" smtClean="0">
                <a:solidFill>
                  <a:srgbClr val="001C74"/>
                </a:solidFill>
                <a:latin typeface="Monotype Corsiva" pitchFamily="66" charset="0"/>
              </a:rPr>
              <a:t>«Логопедия в системе дошкольного и среднего (полного) общего образования». - 2009г – </a:t>
            </a:r>
          </a:p>
          <a:p>
            <a:r>
              <a:rPr lang="ru-RU" sz="2400" b="1" i="1" u="sng" dirty="0" smtClean="0">
                <a:solidFill>
                  <a:srgbClr val="001C74"/>
                </a:solidFill>
                <a:latin typeface="Monotype Corsiva" pitchFamily="66" charset="0"/>
              </a:rPr>
              <a:t>Окончила</a:t>
            </a:r>
            <a:r>
              <a:rPr lang="ru-RU" sz="2400" b="1" i="1" dirty="0" smtClean="0">
                <a:solidFill>
                  <a:srgbClr val="001C74"/>
                </a:solidFill>
                <a:latin typeface="Monotype Corsiva" pitchFamily="66" charset="0"/>
              </a:rPr>
              <a:t> - </a:t>
            </a:r>
            <a:r>
              <a:rPr lang="ru-RU" sz="2400" b="1" dirty="0" smtClean="0">
                <a:solidFill>
                  <a:srgbClr val="001C74"/>
                </a:solidFill>
                <a:latin typeface="Monotype Corsiva" pitchFamily="66" charset="0"/>
              </a:rPr>
              <a:t> КГУ. </a:t>
            </a:r>
          </a:p>
          <a:p>
            <a:endParaRPr lang="ru-RU" sz="24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1819" t="10287" b="6276"/>
          <a:stretch>
            <a:fillRect/>
          </a:stretch>
        </p:blipFill>
        <p:spPr bwMode="auto">
          <a:xfrm>
            <a:off x="1071538" y="1428736"/>
            <a:ext cx="3052232" cy="474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3" y="692150"/>
            <a:ext cx="6408737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</a:rPr>
              <a:t>Мой девиз</a:t>
            </a:r>
          </a:p>
          <a:p>
            <a:pPr algn="ctr"/>
            <a:r>
              <a:rPr lang="ru-RU" sz="3200" dirty="0"/>
              <a:t>«… как прошло детство, кто вел ребенка за руку в детские годы, что вошло в разум и сердце из окружающего мира – от этого в решающей степени зависит, каким человеком станет сегодняшний малыш»</a:t>
            </a:r>
            <a:r>
              <a:rPr lang="ru-RU" sz="3200" b="1" i="1" dirty="0"/>
              <a:t> </a:t>
            </a:r>
          </a:p>
          <a:p>
            <a:pPr algn="r"/>
            <a:r>
              <a:rPr lang="ru-RU" sz="3200" i="1" dirty="0"/>
              <a:t>(Сухомлинский В.А)</a:t>
            </a: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763713" y="620713"/>
            <a:ext cx="552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Monotype Corsiva" pitchFamily="66" charset="0"/>
              </a:rPr>
              <a:t>Мое педагогическое кредо</a:t>
            </a:r>
            <a:endParaRPr lang="ru-RU" sz="32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8" y="4792663"/>
            <a:ext cx="6786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042988" y="1125538"/>
            <a:ext cx="7088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« Педагог – он вечно созидатель.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Он  жизни учит и любви к труду.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Я педагог, наставник, воспитатель.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За что благодарю свою судьбу».</a:t>
            </a:r>
            <a:endParaRPr lang="ru-RU">
              <a:latin typeface="Calibri" pitchFamily="34" charset="0"/>
            </a:endParaRPr>
          </a:p>
        </p:txBody>
      </p:sp>
      <p:pic>
        <p:nvPicPr>
          <p:cNvPr id="9" name="Рисунок 8" descr="F:\WhatsApp\Media\WhatsApp Images\IMG-20170226-WA00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214686"/>
            <a:ext cx="3352800" cy="285273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F:\WhatsApp\Media\WhatsApp Images\IMG-20170226-WA00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14686"/>
            <a:ext cx="3267075" cy="2786082"/>
          </a:xfrm>
          <a:prstGeom prst="rect">
            <a:avLst/>
          </a:prstGeom>
          <a:ln w="88900" cap="sq" cmpd="thickThin">
            <a:solidFill>
              <a:srgbClr val="99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583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Monotype Corsiva" pitchFamily="66" charset="0"/>
              </a:rPr>
              <a:t>Профессиональная деятельность</a:t>
            </a:r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/>
        </p:nvGraphicFramePr>
        <p:xfrm>
          <a:off x="1187450" y="981075"/>
          <a:ext cx="7127875" cy="5132705"/>
        </p:xfrm>
        <a:graphic>
          <a:graphicData uri="http://schemas.openxmlformats.org/drawingml/2006/table">
            <a:tbl>
              <a:tblPr/>
              <a:tblGrid>
                <a:gridCol w="2447925"/>
                <a:gridCol w="4679950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технология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Непосредственная образовательная деятельность, утренняя гимнастика, развлечения, труд, прогулка, повседневная бытовая деятельность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 технологии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и офтальмологическая гимнастики, ароматерапия, игровой и точечный массаж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динамические паузы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игровой обучающей ситуации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Предполагает наличие сюжета по ходу которого дети решают проблемные задачи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проектного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метода проектов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недельное тематическое планирование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проблемного обучения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проблемных ситуаций в результате чего ребенок получает знания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Совокупность методов, приемов и средств различных видов искусств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ИКТ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ТСО и мультимедийных презентаций в образовательной деятельности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Игровая</a:t>
            </a:r>
            <a:r>
              <a:rPr lang="ru-RU" b="1" smtClean="0">
                <a:solidFill>
                  <a:schemeClr val="bg1"/>
                </a:solidFill>
              </a:rPr>
              <a:t> технология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8438" name="Rectangle 75"/>
          <p:cNvSpPr>
            <a:spLocks noChangeArrowheads="1"/>
          </p:cNvSpPr>
          <p:nvPr/>
        </p:nvSpPr>
        <p:spPr bwMode="auto">
          <a:xfrm>
            <a:off x="1142976" y="2857496"/>
            <a:ext cx="309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>
                <a:solidFill>
                  <a:srgbClr val="000099"/>
                </a:solidFill>
              </a:rPr>
              <a:t>Здоровьесберегающая</a:t>
            </a:r>
            <a:endParaRPr lang="ru-RU" sz="1600" b="1" dirty="0">
              <a:solidFill>
                <a:srgbClr val="000099"/>
              </a:solidFill>
            </a:endParaRPr>
          </a:p>
          <a:p>
            <a:pPr algn="ctr"/>
            <a:r>
              <a:rPr lang="ru-RU" sz="1600" b="1" dirty="0">
                <a:solidFill>
                  <a:srgbClr val="000099"/>
                </a:solidFill>
              </a:rPr>
              <a:t> технология</a:t>
            </a:r>
          </a:p>
        </p:txBody>
      </p:sp>
      <p:sp>
        <p:nvSpPr>
          <p:cNvPr id="18439" name="Rectangle 76"/>
          <p:cNvSpPr>
            <a:spLocks noChangeArrowheads="1"/>
          </p:cNvSpPr>
          <p:nvPr/>
        </p:nvSpPr>
        <p:spPr bwMode="auto">
          <a:xfrm>
            <a:off x="4859338" y="2852738"/>
            <a:ext cx="309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Арт -  технология</a:t>
            </a:r>
          </a:p>
        </p:txBody>
      </p:sp>
      <p:sp>
        <p:nvSpPr>
          <p:cNvPr id="18440" name="Rectangle 77"/>
          <p:cNvSpPr>
            <a:spLocks noChangeArrowheads="1"/>
          </p:cNvSpPr>
          <p:nvPr/>
        </p:nvSpPr>
        <p:spPr bwMode="auto">
          <a:xfrm>
            <a:off x="827088" y="6092825"/>
            <a:ext cx="309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Игровая  технология</a:t>
            </a:r>
          </a:p>
        </p:txBody>
      </p:sp>
      <p:pic>
        <p:nvPicPr>
          <p:cNvPr id="18441" name="Picture 10" descr="P41202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429000"/>
            <a:ext cx="3455988" cy="2592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42" name="Rectangle 77"/>
          <p:cNvSpPr>
            <a:spLocks noChangeArrowheads="1"/>
          </p:cNvSpPr>
          <p:nvPr/>
        </p:nvSpPr>
        <p:spPr bwMode="auto">
          <a:xfrm>
            <a:off x="4787900" y="6021388"/>
            <a:ext cx="3744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Технология игровой обучающей ситуации</a:t>
            </a:r>
          </a:p>
        </p:txBody>
      </p:sp>
      <p:pic>
        <p:nvPicPr>
          <p:cNvPr id="12" name="Рисунок 11" descr="F:\WhatsApp\Media\WhatsApp Images\IMG-20170226-WA00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429000"/>
            <a:ext cx="3429001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5" cstate="print"/>
          <a:srcRect t="50031"/>
          <a:stretch>
            <a:fillRect/>
          </a:stretch>
        </p:blipFill>
        <p:spPr bwMode="auto">
          <a:xfrm>
            <a:off x="857224" y="285728"/>
            <a:ext cx="3357586" cy="257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 descr="C:\Users\СвязнойЗ\Desktop\осень!\IMG_20151015_1555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85728"/>
            <a:ext cx="3571900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9459" name="Picture 4" descr="100_0127"/>
          <p:cNvPicPr>
            <a:picLocks noChangeAspect="1" noChangeArrowheads="1"/>
          </p:cNvPicPr>
          <p:nvPr/>
        </p:nvPicPr>
        <p:blipFill>
          <a:blip r:embed="rId3"/>
          <a:srcRect r="15012"/>
          <a:stretch>
            <a:fillRect/>
          </a:stretch>
        </p:blipFill>
        <p:spPr bwMode="auto">
          <a:xfrm>
            <a:off x="4716463" y="981074"/>
            <a:ext cx="3070247" cy="2162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60" name="Picture 5" descr="100_01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933825"/>
            <a:ext cx="3025775" cy="2025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61" name="Picture 6" descr="PA0701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981075"/>
            <a:ext cx="2952750" cy="2214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195513" y="476250"/>
            <a:ext cx="494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Monotype Corsiva" pitchFamily="66" charset="0"/>
              </a:rPr>
              <a:t>Работа с родителями</a:t>
            </a:r>
            <a:endParaRPr lang="ru-RU" sz="24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1042988" y="3357563"/>
            <a:ext cx="3313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hlink"/>
                </a:solidFill>
                <a:latin typeface="Monotype Corsiva" pitchFamily="66" charset="0"/>
              </a:rPr>
              <a:t>Собрание «Секреты психологического здоровья» 2009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4787900" y="6021388"/>
            <a:ext cx="2952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hlink"/>
                </a:solidFill>
                <a:latin typeface="Monotype Corsiva" pitchFamily="66" charset="0"/>
              </a:rPr>
              <a:t>«Кто быстрее наряжает своего ребенка» </a:t>
            </a:r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2011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1258888" y="5949950"/>
            <a:ext cx="3240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Спортивный досуг</a:t>
            </a:r>
          </a:p>
          <a:p>
            <a:pPr algn="ctr"/>
            <a:r>
              <a:rPr lang="ru-RU" sz="1600" b="1" dirty="0" smtClean="0">
                <a:solidFill>
                  <a:schemeClr val="hlink"/>
                </a:solidFill>
                <a:latin typeface="Monotype Corsiva" pitchFamily="66" charset="0"/>
              </a:rPr>
              <a:t>« Вместе с папой»2010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7" name="TextBox 9"/>
          <p:cNvSpPr txBox="1">
            <a:spLocks noChangeArrowheads="1"/>
          </p:cNvSpPr>
          <p:nvPr/>
        </p:nvSpPr>
        <p:spPr bwMode="auto">
          <a:xfrm>
            <a:off x="4572000" y="2997200"/>
            <a:ext cx="35290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chemeClr val="hlink"/>
                </a:solidFill>
                <a:latin typeface="Monotype Corsiva" pitchFamily="66" charset="0"/>
              </a:rPr>
              <a:t>Консультация </a:t>
            </a:r>
            <a:endParaRPr lang="ru-RU" sz="1600" b="1" dirty="0">
              <a:solidFill>
                <a:schemeClr val="hlink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«Знаете ли вы своего ребенка?» 2010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13" name="Рисунок 12" descr="C:\Users\СвязнойЗ\Desktop\фото с тел\IMG_20160304_0925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857628"/>
            <a:ext cx="3270259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8" y="571500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547813" y="5492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graphicFrame>
        <p:nvGraphicFramePr>
          <p:cNvPr id="24711" name="Group 135"/>
          <p:cNvGraphicFramePr>
            <a:graphicFrameLocks noGrp="1"/>
          </p:cNvGraphicFramePr>
          <p:nvPr/>
        </p:nvGraphicFramePr>
        <p:xfrm>
          <a:off x="1142976" y="1500174"/>
          <a:ext cx="6635772" cy="4605722"/>
        </p:xfrm>
        <a:graphic>
          <a:graphicData uri="http://schemas.openxmlformats.org/drawingml/2006/table">
            <a:tbl>
              <a:tblPr/>
              <a:tblGrid>
                <a:gridCol w="3347539"/>
                <a:gridCol w="3288233"/>
              </a:tblGrid>
              <a:tr h="80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Уровень, дата, организаторы, слушатели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мероприятия, результат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2014г…Конкурс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«Королева детских сердец» между воспитателями  Шовгеновского района, сотрудники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Педсовет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как средство познавательно – исследовательского развития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1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Открытое мероприятие 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Интегрированное занятие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ознакомлению с окружающим и развитию речи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Путешествие в мир живой природы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Брошюра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Патриотическое воспитание в ДОУ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  <a:tab pos="20066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 для родителей  «Каждый ребенок в чем – то талантлив»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1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Персональный сайт,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электронное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учебно-методический материал http://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05" name="Прямоугольник 5"/>
          <p:cNvSpPr>
            <a:spLocks noChangeArrowheads="1"/>
          </p:cNvSpPr>
          <p:nvPr/>
        </p:nvSpPr>
        <p:spPr bwMode="auto">
          <a:xfrm>
            <a:off x="1476375" y="620713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Обобщение и распространение собственного педагогического опыта</a:t>
            </a: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7103640"/>
              </p:ext>
            </p:extLst>
          </p:nvPr>
        </p:nvGraphicFramePr>
        <p:xfrm>
          <a:off x="1357291" y="785794"/>
          <a:ext cx="6572295" cy="528641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91820"/>
                <a:gridCol w="2178230"/>
                <a:gridCol w="777305"/>
                <a:gridCol w="777305"/>
                <a:gridCol w="837097"/>
                <a:gridCol w="1310538"/>
              </a:tblGrid>
              <a:tr h="2322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№ п/п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Наименование курсов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Кол-во часов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прохождения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Место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прохождения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Регистрационный номер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64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baseline="0" dirty="0" smtClean="0">
                          <a:effectLst/>
                        </a:rPr>
                        <a:t> «</a:t>
                      </a:r>
                      <a:r>
                        <a:rPr lang="ru-RU" sz="1600" dirty="0" smtClean="0">
                          <a:effectLst/>
                        </a:rPr>
                        <a:t>Психолого-педагогические основы взаимодействия участников образовательного процесса в контексте ФГОС ДО»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108 ч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2014г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г.</a:t>
                      </a:r>
                      <a:r>
                        <a:rPr lang="ru-RU" sz="1600" baseline="0" dirty="0" smtClean="0">
                          <a:effectLst/>
                        </a:rPr>
                        <a:t> Майкоп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26-6/1-14-206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453</Words>
  <Application>Microsoft Office PowerPoint</Application>
  <PresentationFormat>Экран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Игровая технология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 Office</cp:lastModifiedBy>
  <cp:revision>23</cp:revision>
  <dcterms:created xsi:type="dcterms:W3CDTF">2011-07-28T08:26:20Z</dcterms:created>
  <dcterms:modified xsi:type="dcterms:W3CDTF">2017-02-27T20:16:46Z</dcterms:modified>
</cp:coreProperties>
</file>